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861" r:id="rId2"/>
    <p:sldId id="1311" r:id="rId3"/>
    <p:sldId id="1322" r:id="rId4"/>
    <p:sldId id="1325" r:id="rId5"/>
    <p:sldId id="1326" r:id="rId6"/>
    <p:sldId id="1327" r:id="rId7"/>
    <p:sldId id="1324" r:id="rId8"/>
    <p:sldId id="1329" r:id="rId9"/>
    <p:sldId id="1328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40FF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0" autoAdjust="0"/>
    <p:restoredTop sz="88560" autoAdjust="0"/>
  </p:normalViewPr>
  <p:slideViewPr>
    <p:cSldViewPr>
      <p:cViewPr varScale="1">
        <p:scale>
          <a:sx n="183" d="100"/>
          <a:sy n="183" d="100"/>
        </p:scale>
        <p:origin x="192" y="105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5/26/23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16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864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10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91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18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41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6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6:12-26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46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these days he went out to the mountain to pray, and all night he continued in prayer to God.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day came, he called his disciples and chose from them twelve, whom he named apostles: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Simon, whom he named Peter, and Andrew his brother, and James and John, and Philip, and Bartholomew,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Matthew, and Thomas, and James the son of Alphaeus, and Simon who was called the Zealot,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Judas the son of James, and Judas Iscariot, who became a traitor.  </a:t>
            </a:r>
            <a:b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AU" sz="1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came down with them and stood on a level place, with a great crowd of his disciples and a great multitude of people from all Judea and Jerusalem and the seacoast of Tyre and Sidon,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 came to hear him and to be healed of their diseases.  And those who were troubled with unclean spirits were cured.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all the crowd sought to touch him, for power came out from him and healed them all.</a:t>
            </a:r>
            <a:r>
              <a:rPr lang="en-AU" sz="2400" dirty="0">
                <a:effectLst/>
              </a:rPr>
              <a:t>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6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75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476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lifted up his eyes on his disciples, and said:   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9053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“Blessed are you who are poor, for yours is the kingdom of God.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9053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“Blessed are you who are hungry now, for you shall be satisfied.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9053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“Blessed are you who weep now, for you shall laugh.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9053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“Blessed are you when people hate you and when they exclude you and revile you and spurn your name as evil, on account of the Son of Man!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Rejoice in that day, and leap for joy, for behold, your reward is great in heaven;  for so their fathers did to the prophets.</a:t>
            </a:r>
          </a:p>
          <a:p>
            <a:pPr marL="36036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15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indent="4763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“But woe to you who are rich, for you have received your consolation.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445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“Woe to you who are full now, for you shall be hungry.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445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“Woe to you who laugh now, for you shall mourn and weep.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445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“Woe to you, when all people speak well of you, for so their fathers did to the false prophets.</a:t>
            </a:r>
            <a:r>
              <a:rPr lang="en-AU" sz="2400" dirty="0">
                <a:effectLst/>
              </a:rPr>
              <a:t>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31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69B85A6-FC38-C048-84D3-BABC8CEFEE70}"/>
              </a:ext>
            </a:extLst>
          </p:cNvPr>
          <p:cNvSpPr txBox="1"/>
          <p:nvPr/>
        </p:nvSpPr>
        <p:spPr>
          <a:xfrm>
            <a:off x="2090659" y="0"/>
            <a:ext cx="455317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Sermon on the Mount / Plain / Flat spot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FAD6E086-1691-F36A-3688-67EF5DDD3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2065850"/>
            <a:ext cx="6192688" cy="355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“Blessed are you who are poor, for yours is the kingdom of God.</a:t>
            </a:r>
            <a:r>
              <a:rPr lang="en-AU" sz="1600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C2FE61-DB53-BDF9-3573-20C4EA7AC0AF}"/>
              </a:ext>
            </a:extLst>
          </p:cNvPr>
          <p:cNvSpPr txBox="1"/>
          <p:nvPr/>
        </p:nvSpPr>
        <p:spPr>
          <a:xfrm>
            <a:off x="1475656" y="325043"/>
            <a:ext cx="76683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– followers of Jesus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Apostles – called by Jesus to special leadership role – ones who are sent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 number of people – Spectators – there for healing but not followers.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910813-6890-FE38-51F6-B7796EBC90EB}"/>
              </a:ext>
            </a:extLst>
          </p:cNvPr>
          <p:cNvSpPr txBox="1"/>
          <p:nvPr/>
        </p:nvSpPr>
        <p:spPr>
          <a:xfrm>
            <a:off x="-1" y="322302"/>
            <a:ext cx="16196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Listeners: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B4C468-0169-8CB0-19BF-FEC7B9D242B6}"/>
              </a:ext>
            </a:extLst>
          </p:cNvPr>
          <p:cNvSpPr txBox="1"/>
          <p:nvPr/>
        </p:nvSpPr>
        <p:spPr>
          <a:xfrm>
            <a:off x="-1" y="1182249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Beatitudes:   ––   Spoken to His Disciples (followers)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10A10-7921-4F5F-75DC-C83484189F58}"/>
              </a:ext>
            </a:extLst>
          </p:cNvPr>
          <p:cNvSpPr txBox="1"/>
          <p:nvPr/>
        </p:nvSpPr>
        <p:spPr>
          <a:xfrm>
            <a:off x="251520" y="1464636"/>
            <a:ext cx="887554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upside-down.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 focuses on “now”.  Disciples focus on “what shall be”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Blessed – Congratulations;  How fortunate you are;  How good it is for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98DC3A-AE15-7741-21AE-8A3C3193D088}"/>
              </a:ext>
            </a:extLst>
          </p:cNvPr>
          <p:cNvSpPr txBox="1"/>
          <p:nvPr/>
        </p:nvSpPr>
        <p:spPr>
          <a:xfrm>
            <a:off x="966104" y="2433049"/>
            <a:ext cx="410995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of those who share in Salvation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E3D7FFBD-2800-3915-E7FB-6C0DAC0C0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655" y="2805746"/>
            <a:ext cx="7228722" cy="3880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“Blessed are you who are hungry now, for you shall be satisfied.</a:t>
            </a:r>
            <a:r>
              <a:rPr lang="en-AU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08DDFC-C2F0-AFB7-6AF9-4B8AD524FDE2}"/>
              </a:ext>
            </a:extLst>
          </p:cNvPr>
          <p:cNvSpPr txBox="1"/>
          <p:nvPr/>
        </p:nvSpPr>
        <p:spPr>
          <a:xfrm>
            <a:off x="987044" y="3214826"/>
            <a:ext cx="581720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need is met with divine salvation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A173A00-3F15-D1E9-390A-FC8C79CA0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36" y="3531682"/>
            <a:ext cx="5709572" cy="3880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“Blessed are you who weep now, for you shall laugh.</a:t>
            </a:r>
            <a:r>
              <a:rPr lang="en-AU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B6ECC0-FB6E-AC34-E77F-907BAC38D865}"/>
              </a:ext>
            </a:extLst>
          </p:cNvPr>
          <p:cNvSpPr txBox="1"/>
          <p:nvPr/>
        </p:nvSpPr>
        <p:spPr>
          <a:xfrm>
            <a:off x="987044" y="3926802"/>
            <a:ext cx="584512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Immense joy for Jesus’ Disciples when He returns</a:t>
            </a:r>
          </a:p>
        </p:txBody>
      </p:sp>
    </p:spTree>
    <p:extLst>
      <p:ext uri="{BB962C8B-B14F-4D97-AF65-F5344CB8AC3E}">
        <p14:creationId xmlns:p14="http://schemas.microsoft.com/office/powerpoint/2010/main" val="253933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build="p"/>
      <p:bldP spid="22" grpId="0"/>
      <p:bldP spid="2" grpId="0"/>
      <p:bldP spid="3" grpId="0" uiExpand="1" build="p"/>
      <p:bldP spid="9" grpId="0" build="p"/>
      <p:bldP spid="10" grpId="0" animBg="1"/>
      <p:bldP spid="12" grpId="0" build="p"/>
      <p:bldP spid="13" grpId="0" animBg="1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FAD6E086-1691-F36A-3688-67EF5DDD3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850704"/>
            <a:ext cx="6768752" cy="8802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>
              <a:lnSpc>
                <a:spcPct val="110000"/>
              </a:lnSpc>
              <a:spcAft>
                <a:spcPts val="0"/>
              </a:spcAft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“Blessed are you who are poor, for yours is the kingdom of God. 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350">
              <a:lnSpc>
                <a:spcPct val="110000"/>
              </a:lnSpc>
              <a:spcAft>
                <a:spcPts val="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“Blessed are you who are hungry now, for you shall be satisfied. 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350">
              <a:spcAft>
                <a:spcPts val="0"/>
              </a:spcAft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“Blessed are you who weep now, for you shall laugh.</a:t>
            </a:r>
            <a:r>
              <a:rPr lang="en-AU" sz="1600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B4C468-0169-8CB0-19BF-FEC7B9D242B6}"/>
              </a:ext>
            </a:extLst>
          </p:cNvPr>
          <p:cNvSpPr txBox="1"/>
          <p:nvPr/>
        </p:nvSpPr>
        <p:spPr>
          <a:xfrm>
            <a:off x="0" y="0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Beatitudes:   ––   Spoken to His Disciples (followers)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10A10-7921-4F5F-75DC-C83484189F58}"/>
              </a:ext>
            </a:extLst>
          </p:cNvPr>
          <p:cNvSpPr txBox="1"/>
          <p:nvPr/>
        </p:nvSpPr>
        <p:spPr>
          <a:xfrm>
            <a:off x="268453" y="255413"/>
            <a:ext cx="887554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upside-down.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 focuses on “now”.  Disciples focus on “what shall be”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Blessed – Congratulations;  How fortunate you are;  How good it is for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98DC3A-AE15-7741-21AE-8A3C3193D088}"/>
              </a:ext>
            </a:extLst>
          </p:cNvPr>
          <p:cNvSpPr txBox="1"/>
          <p:nvPr/>
        </p:nvSpPr>
        <p:spPr>
          <a:xfrm>
            <a:off x="134634" y="1632606"/>
            <a:ext cx="7434573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of those who share in Salvation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need is met with divine salvation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Immense joy for Jesus’ Disciples when He returns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B6ECC0-FB6E-AC34-E77F-907BAC38D865}"/>
              </a:ext>
            </a:extLst>
          </p:cNvPr>
          <p:cNvSpPr txBox="1"/>
          <p:nvPr/>
        </p:nvSpPr>
        <p:spPr>
          <a:xfrm>
            <a:off x="0" y="3850884"/>
            <a:ext cx="912706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increasingly being    excluded;  cancelled;  hated;  falsely accused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that we are living with eternal perspective rather than worldly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Rejoice – a Heavenly reward for Disciples who suffer for Jesus.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BADDD400-B7CC-CA46-C635-814CEB0AD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507183"/>
            <a:ext cx="7524328" cy="134370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“Blessed are you when people hate you and when they exclude you and revile you and spurn your name as evil, on account of the Son of Man!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Rejoice in that day, and leap for joy, for behold, your reward is great in heaven;  for so their fathers did to the prophets.</a:t>
            </a:r>
            <a:r>
              <a:rPr lang="en-AU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3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FAD6E086-1691-F36A-3688-67EF5DDD3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630" y="3367328"/>
            <a:ext cx="9127068" cy="1117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>
              <a:lnSpc>
                <a:spcPct val="110000"/>
              </a:lnSpc>
              <a:spcAft>
                <a:spcPts val="0"/>
              </a:spcAft>
            </a:pPr>
            <a:r>
              <a:rPr lang="en-AU" sz="155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155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“But woe to you who are rich, for you have received your consolation.  </a:t>
            </a:r>
            <a:endParaRPr lang="en-AU" sz="15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350">
              <a:lnSpc>
                <a:spcPct val="110000"/>
              </a:lnSpc>
              <a:spcAft>
                <a:spcPts val="0"/>
              </a:spcAft>
            </a:pPr>
            <a:r>
              <a:rPr lang="en-AU" sz="155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55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“Woe to you who are full now, for you shall be hungry.  </a:t>
            </a:r>
            <a:endParaRPr lang="en-AU" sz="15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350">
              <a:lnSpc>
                <a:spcPct val="110000"/>
              </a:lnSpc>
              <a:spcAft>
                <a:spcPts val="0"/>
              </a:spcAft>
            </a:pPr>
            <a:r>
              <a:rPr lang="en-AU" sz="155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“Woe to you who laugh now, for you shall mourn and weep.  </a:t>
            </a:r>
            <a:endParaRPr lang="en-AU" sz="15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350">
              <a:spcAft>
                <a:spcPts val="0"/>
              </a:spcAft>
            </a:pPr>
            <a:r>
              <a:rPr lang="en-AU" sz="155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sz="155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“Woe to you, when all people speak well of you, for so their fathers did to the false prophets</a:t>
            </a:r>
            <a:endParaRPr lang="en-US" sz="1550" dirty="0">
              <a:latin typeface="Comic Sans MS" panose="030F09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B4C468-0169-8CB0-19BF-FEC7B9D242B6}"/>
              </a:ext>
            </a:extLst>
          </p:cNvPr>
          <p:cNvSpPr txBox="1"/>
          <p:nvPr/>
        </p:nvSpPr>
        <p:spPr>
          <a:xfrm>
            <a:off x="0" y="0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Beatitudes:   ––   Spoken to His Disciples (followers)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10A10-7921-4F5F-75DC-C83484189F58}"/>
              </a:ext>
            </a:extLst>
          </p:cNvPr>
          <p:cNvSpPr txBox="1"/>
          <p:nvPr/>
        </p:nvSpPr>
        <p:spPr>
          <a:xfrm>
            <a:off x="268453" y="255413"/>
            <a:ext cx="887554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upside-down.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 focuses on “now”.  Disciples focus on “what shall be”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Blessed – Congratulations;  How fortunate you are;  How good it is for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98DC3A-AE15-7741-21AE-8A3C3193D088}"/>
              </a:ext>
            </a:extLst>
          </p:cNvPr>
          <p:cNvSpPr txBox="1"/>
          <p:nvPr/>
        </p:nvSpPr>
        <p:spPr>
          <a:xfrm>
            <a:off x="-3012" y="838677"/>
            <a:ext cx="508543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of those who share in Salvation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need is met with divine salvation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Immense joy for Jesus’ Disciples when He returns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B6ECC0-FB6E-AC34-E77F-907BAC38D865}"/>
              </a:ext>
            </a:extLst>
          </p:cNvPr>
          <p:cNvSpPr txBox="1"/>
          <p:nvPr/>
        </p:nvSpPr>
        <p:spPr>
          <a:xfrm>
            <a:off x="0" y="1652283"/>
            <a:ext cx="912706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increasingly being    excluded;  cancelled;  hated;  falsely accused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that we are living with eternal perspective rather than worldly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Rejoice – a Heavenly reward for Disciples who suffer for Jesus.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FD2212-7392-424F-C7A1-8440287E46E0}"/>
              </a:ext>
            </a:extLst>
          </p:cNvPr>
          <p:cNvSpPr txBox="1"/>
          <p:nvPr/>
        </p:nvSpPr>
        <p:spPr>
          <a:xfrm>
            <a:off x="6980" y="2498894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Woes:   ––   Judgment for unbelievers;  A warning to Disciples (Keep following)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D9082C-BCA6-2F29-7967-A72E899DFFBD}"/>
              </a:ext>
            </a:extLst>
          </p:cNvPr>
          <p:cNvSpPr txBox="1"/>
          <p:nvPr/>
        </p:nvSpPr>
        <p:spPr>
          <a:xfrm>
            <a:off x="261473" y="2775249"/>
            <a:ext cx="887554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 – How terrible it is for you.  “Oh, I’m so sorry for you.”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Pity for those under God’s Judgment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9F5032-ED7D-13A0-4132-3F00FD6DDE05}"/>
              </a:ext>
            </a:extLst>
          </p:cNvPr>
          <p:cNvSpPr txBox="1"/>
          <p:nvPr/>
        </p:nvSpPr>
        <p:spPr>
          <a:xfrm>
            <a:off x="3204" y="4465376"/>
            <a:ext cx="887554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Rich have not met the needs of the poor (have not stored up treasure in heaven)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Gobbling down food without feeding those who starve</a:t>
            </a:r>
          </a:p>
        </p:txBody>
      </p:sp>
    </p:spTree>
    <p:extLst>
      <p:ext uri="{BB962C8B-B14F-4D97-AF65-F5344CB8AC3E}">
        <p14:creationId xmlns:p14="http://schemas.microsoft.com/office/powerpoint/2010/main" val="47996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FAD6E086-1691-F36A-3688-67EF5DDD3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75"/>
            <a:ext cx="4572000" cy="57554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Isaiah 65:</a:t>
            </a:r>
            <a:r>
              <a:rPr lang="en-AU" sz="16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(ESV)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11 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you who </a:t>
            </a:r>
            <a:r>
              <a:rPr lang="en-US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forsake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the </a:t>
            </a:r>
            <a:r>
              <a:rPr lang="en-US" sz="1600" cap="small" dirty="0">
                <a:latin typeface="Comic Sans MS" panose="030F0902030302020204" pitchFamily="66" charset="0"/>
                <a:ea typeface="Times New Roman" panose="02020603050405020304" pitchFamily="18" charset="0"/>
              </a:rPr>
              <a:t>Lord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who </a:t>
            </a:r>
            <a:r>
              <a:rPr lang="en-US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forget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my holy mountain,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who set a table for Fortune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fill cups of mixed wine for Destiny,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12 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I will destine you to the sword,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all of you shall bow down to the slaughter,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because, when I called, you did not answer;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when I spoke, you did not listen,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you did what was evil in my eyes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chose what I did not delight in.”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13 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Therefore thus says the Lord </a:t>
            </a:r>
            <a:r>
              <a:rPr lang="en-US" sz="1600" cap="small" dirty="0">
                <a:latin typeface="Comic Sans MS" panose="030F0902030302020204" pitchFamily="66" charset="0"/>
                <a:ea typeface="Times New Roman" panose="02020603050405020304" pitchFamily="18" charset="0"/>
              </a:rPr>
              <a:t>God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: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“Behold, my </a:t>
            </a:r>
            <a:r>
              <a:rPr lang="en-US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servants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shall eat,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you shall be hungry; 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behold, my servants shall </a:t>
            </a:r>
            <a:r>
              <a:rPr lang="en-US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drink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</a:t>
            </a:r>
            <a:r>
              <a:rPr lang="en-US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you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shall be thirsty;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behold, my </a:t>
            </a:r>
            <a:r>
              <a:rPr lang="en-US" sz="1600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servants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shall </a:t>
            </a:r>
            <a:r>
              <a:rPr lang="en-US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rejoice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you shall be put to shame;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14 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behold, my </a:t>
            </a:r>
            <a:r>
              <a:rPr lang="en-US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servants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shall sing for gladness of heart,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you shall cry out for pain of heart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shall wail for breaking of spirit.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1E3DBB44-A24C-6A54-069D-BBE4D9EF6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24" y="1658227"/>
            <a:ext cx="4355976" cy="40318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17 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“For behold, I create new heavens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a new earth,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the former things shall not be remembered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or come into mind.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18 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But be glad and rejoice forever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in that which I create;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for behold, I create Jerusalem to be a joy,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her people to be a gladness.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19 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I will rejoice in Jerusalem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and be glad in my people;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no more shall be heard in it the sound of weeping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cry of distress.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7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FAD6E086-1691-F36A-3688-67EF5DDD3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630" y="3367328"/>
            <a:ext cx="9127068" cy="1117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350">
              <a:lnSpc>
                <a:spcPct val="110000"/>
              </a:lnSpc>
              <a:spcAft>
                <a:spcPts val="0"/>
              </a:spcAft>
            </a:pPr>
            <a:r>
              <a:rPr lang="en-AU" sz="155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155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“But woe to you who are rich, for you have received your consolation.  </a:t>
            </a:r>
            <a:endParaRPr lang="en-AU" sz="15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350">
              <a:lnSpc>
                <a:spcPct val="110000"/>
              </a:lnSpc>
              <a:spcAft>
                <a:spcPts val="0"/>
              </a:spcAft>
            </a:pPr>
            <a:r>
              <a:rPr lang="en-AU" sz="155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55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“Woe to you who are full now, for you shall be hungry.  </a:t>
            </a:r>
            <a:endParaRPr lang="en-AU" sz="15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350">
              <a:lnSpc>
                <a:spcPct val="110000"/>
              </a:lnSpc>
              <a:spcAft>
                <a:spcPts val="0"/>
              </a:spcAft>
            </a:pPr>
            <a:r>
              <a:rPr lang="en-AU" sz="155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“Woe to you who laugh now, for you shall mourn and weep.  </a:t>
            </a:r>
            <a:endParaRPr lang="en-AU" sz="155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350">
              <a:spcAft>
                <a:spcPts val="0"/>
              </a:spcAft>
            </a:pPr>
            <a:r>
              <a:rPr lang="en-AU" sz="155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sz="155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“Woe to you, when all people speak well of you, for so their fathers did to the false prophets</a:t>
            </a:r>
            <a:endParaRPr lang="en-US" sz="1550" dirty="0">
              <a:latin typeface="Comic Sans MS" panose="030F09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B4C468-0169-8CB0-19BF-FEC7B9D242B6}"/>
              </a:ext>
            </a:extLst>
          </p:cNvPr>
          <p:cNvSpPr txBox="1"/>
          <p:nvPr/>
        </p:nvSpPr>
        <p:spPr>
          <a:xfrm>
            <a:off x="0" y="0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Beatitudes:   ––   Spoken to His Disciples (followers)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10A10-7921-4F5F-75DC-C83484189F58}"/>
              </a:ext>
            </a:extLst>
          </p:cNvPr>
          <p:cNvSpPr txBox="1"/>
          <p:nvPr/>
        </p:nvSpPr>
        <p:spPr>
          <a:xfrm>
            <a:off x="268453" y="255413"/>
            <a:ext cx="887554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upside-down.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 focuses on “now”.  Disciples focus on “what shall be”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Blessed – Congratulations;  How fortunate you are;  How good it is for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98DC3A-AE15-7741-21AE-8A3C3193D088}"/>
              </a:ext>
            </a:extLst>
          </p:cNvPr>
          <p:cNvSpPr txBox="1"/>
          <p:nvPr/>
        </p:nvSpPr>
        <p:spPr>
          <a:xfrm>
            <a:off x="-3012" y="838677"/>
            <a:ext cx="508543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of those who share in Salvation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need is met with divine salvation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Immense joy for Jesus’ Disciples when He returns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B6ECC0-FB6E-AC34-E77F-907BAC38D865}"/>
              </a:ext>
            </a:extLst>
          </p:cNvPr>
          <p:cNvSpPr txBox="1"/>
          <p:nvPr/>
        </p:nvSpPr>
        <p:spPr>
          <a:xfrm>
            <a:off x="0" y="1652283"/>
            <a:ext cx="912706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increasingly being    excluded;  cancelled;  hated;  falsely accused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that we are living with eternal perspective rather than worldly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Rejoice – a Heavenly reward for Disciples who suffer for Jesus.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FD2212-7392-424F-C7A1-8440287E46E0}"/>
              </a:ext>
            </a:extLst>
          </p:cNvPr>
          <p:cNvSpPr txBox="1"/>
          <p:nvPr/>
        </p:nvSpPr>
        <p:spPr>
          <a:xfrm>
            <a:off x="6980" y="2498894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Woes:   ––   Judgment for unbelievers;  A warning to Disciples (Keep following)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D9082C-BCA6-2F29-7967-A72E899DFFBD}"/>
              </a:ext>
            </a:extLst>
          </p:cNvPr>
          <p:cNvSpPr txBox="1"/>
          <p:nvPr/>
        </p:nvSpPr>
        <p:spPr>
          <a:xfrm>
            <a:off x="261473" y="2775249"/>
            <a:ext cx="887554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 – How terrible it is for you.  “Oh, I’m so sorry for you.”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Pity for those under God’s Judgment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9F5032-ED7D-13A0-4132-3F00FD6DDE05}"/>
              </a:ext>
            </a:extLst>
          </p:cNvPr>
          <p:cNvSpPr txBox="1"/>
          <p:nvPr/>
        </p:nvSpPr>
        <p:spPr>
          <a:xfrm>
            <a:off x="3204" y="4465376"/>
            <a:ext cx="8875547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Rich have not met the needs of the poor (have not stored up treasure in heaven)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Gobbling down food without feeding those who starve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Woes are judgment for those who reject God and reject His ways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 for those who shy away from being offensive.  The gospel is offensive.</a:t>
            </a:r>
          </a:p>
        </p:txBody>
      </p:sp>
    </p:spTree>
    <p:extLst>
      <p:ext uri="{BB962C8B-B14F-4D97-AF65-F5344CB8AC3E}">
        <p14:creationId xmlns:p14="http://schemas.microsoft.com/office/powerpoint/2010/main" val="16343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B4C468-0169-8CB0-19BF-FEC7B9D242B6}"/>
              </a:ext>
            </a:extLst>
          </p:cNvPr>
          <p:cNvSpPr txBox="1"/>
          <p:nvPr/>
        </p:nvSpPr>
        <p:spPr>
          <a:xfrm>
            <a:off x="0" y="0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Beatitudes:   ––   Spoken to His Disciples (followers)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10A10-7921-4F5F-75DC-C83484189F58}"/>
              </a:ext>
            </a:extLst>
          </p:cNvPr>
          <p:cNvSpPr txBox="1"/>
          <p:nvPr/>
        </p:nvSpPr>
        <p:spPr>
          <a:xfrm>
            <a:off x="268453" y="255413"/>
            <a:ext cx="887554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upside-down.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 focuses on “now”.  Disciples focus on “what shall be”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Blessed – Congratulations;  How fortunate you are;  How good it is for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98DC3A-AE15-7741-21AE-8A3C3193D088}"/>
              </a:ext>
            </a:extLst>
          </p:cNvPr>
          <p:cNvSpPr txBox="1"/>
          <p:nvPr/>
        </p:nvSpPr>
        <p:spPr>
          <a:xfrm>
            <a:off x="-3012" y="838677"/>
            <a:ext cx="508543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of those who share in Salvation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need is met with divine salvation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Immense joy for Jesus’ Disciples when He returns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B6ECC0-FB6E-AC34-E77F-907BAC38D865}"/>
              </a:ext>
            </a:extLst>
          </p:cNvPr>
          <p:cNvSpPr txBox="1"/>
          <p:nvPr/>
        </p:nvSpPr>
        <p:spPr>
          <a:xfrm>
            <a:off x="0" y="1652283"/>
            <a:ext cx="912706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increasingly being    excluded;  cancelled;  hated;  falsely accused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that we are living with eternal perspective rather than worldly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Rejoice – a Heavenly reward for Disciples who suffer for Jesus.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FD2212-7392-424F-C7A1-8440287E46E0}"/>
              </a:ext>
            </a:extLst>
          </p:cNvPr>
          <p:cNvSpPr txBox="1"/>
          <p:nvPr/>
        </p:nvSpPr>
        <p:spPr>
          <a:xfrm>
            <a:off x="6980" y="2498894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Woes:   ––   Judgment for unbelievers;  A warning to Disciples (Keep following)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D9082C-BCA6-2F29-7967-A72E899DFFBD}"/>
              </a:ext>
            </a:extLst>
          </p:cNvPr>
          <p:cNvSpPr txBox="1"/>
          <p:nvPr/>
        </p:nvSpPr>
        <p:spPr>
          <a:xfrm>
            <a:off x="261473" y="2775249"/>
            <a:ext cx="887554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 – How terrible it is for you.  “Oh, I’m so sorry for you.”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Pity for those under God’s Judgment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9F5032-ED7D-13A0-4132-3F00FD6DDE05}"/>
              </a:ext>
            </a:extLst>
          </p:cNvPr>
          <p:cNvSpPr txBox="1"/>
          <p:nvPr/>
        </p:nvSpPr>
        <p:spPr>
          <a:xfrm>
            <a:off x="-3012" y="3312500"/>
            <a:ext cx="8875547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Rich have not met the needs of the poor (have not stored up treasure in heaven)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Gobbling down food without feeding those who starve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Woes are judgment for those who reject God and reject His ways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Woe for those who shy away from being offensive.  The gospel is offensive.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31113B-237A-BE72-0AB9-FF442F5A3F1F}"/>
              </a:ext>
            </a:extLst>
          </p:cNvPr>
          <p:cNvSpPr txBox="1"/>
          <p:nvPr/>
        </p:nvSpPr>
        <p:spPr>
          <a:xfrm>
            <a:off x="0" y="4432396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us not rob the Words of Jesus of the offence He intends them to carry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7B1477-2905-1F04-B25A-06590D80A7D8}"/>
              </a:ext>
            </a:extLst>
          </p:cNvPr>
          <p:cNvSpPr txBox="1"/>
          <p:nvPr/>
        </p:nvSpPr>
        <p:spPr>
          <a:xfrm>
            <a:off x="-3012" y="4722491"/>
            <a:ext cx="887554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offended.    But don’t remain offended.  Be transformed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4A715F-F7DC-ABC7-9E8A-A71BED2737AB}"/>
              </a:ext>
            </a:extLst>
          </p:cNvPr>
          <p:cNvSpPr txBox="1"/>
          <p:nvPr/>
        </p:nvSpPr>
        <p:spPr>
          <a:xfrm>
            <a:off x="13961" y="5025709"/>
            <a:ext cx="9127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an offence.      For disciples of Jesus, these words should be a great encouragement.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693263-B6D1-93D0-EFB5-C385477004A4}"/>
              </a:ext>
            </a:extLst>
          </p:cNvPr>
          <p:cNvSpPr txBox="1"/>
          <p:nvPr/>
        </p:nvSpPr>
        <p:spPr>
          <a:xfrm>
            <a:off x="2987825" y="5322784"/>
            <a:ext cx="475252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reward is great in the Kingdom of God</a:t>
            </a:r>
          </a:p>
        </p:txBody>
      </p:sp>
    </p:spTree>
    <p:extLst>
      <p:ext uri="{BB962C8B-B14F-4D97-AF65-F5344CB8AC3E}">
        <p14:creationId xmlns:p14="http://schemas.microsoft.com/office/powerpoint/2010/main" val="291651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164573</TotalTime>
  <Words>1804</Words>
  <Application>Microsoft Macintosh PowerPoint</Application>
  <PresentationFormat>On-screen Show (16:10)</PresentationFormat>
  <Paragraphs>149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2494</cp:revision>
  <cp:lastPrinted>2023-05-26T06:46:53Z</cp:lastPrinted>
  <dcterms:created xsi:type="dcterms:W3CDTF">2016-11-04T06:28:01Z</dcterms:created>
  <dcterms:modified xsi:type="dcterms:W3CDTF">2023-05-26T06:53:02Z</dcterms:modified>
</cp:coreProperties>
</file>